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6"/>
  </p:notesMasterIdLst>
  <p:handoutMasterIdLst>
    <p:handoutMasterId r:id="rId37"/>
  </p:handoutMasterIdLst>
  <p:sldIdLst>
    <p:sldId id="394" r:id="rId3"/>
    <p:sldId id="435" r:id="rId4"/>
    <p:sldId id="551" r:id="rId5"/>
    <p:sldId id="555" r:id="rId6"/>
    <p:sldId id="553" r:id="rId7"/>
    <p:sldId id="574" r:id="rId8"/>
    <p:sldId id="557" r:id="rId9"/>
    <p:sldId id="559" r:id="rId10"/>
    <p:sldId id="562" r:id="rId11"/>
    <p:sldId id="563" r:id="rId12"/>
    <p:sldId id="583" r:id="rId13"/>
    <p:sldId id="584" r:id="rId14"/>
    <p:sldId id="567" r:id="rId15"/>
    <p:sldId id="568" r:id="rId16"/>
    <p:sldId id="585" r:id="rId17"/>
    <p:sldId id="586" r:id="rId18"/>
    <p:sldId id="588" r:id="rId19"/>
    <p:sldId id="589" r:id="rId20"/>
    <p:sldId id="590" r:id="rId21"/>
    <p:sldId id="579" r:id="rId22"/>
    <p:sldId id="546" r:id="rId23"/>
    <p:sldId id="528" r:id="rId24"/>
    <p:sldId id="529" r:id="rId25"/>
    <p:sldId id="580" r:id="rId26"/>
    <p:sldId id="575" r:id="rId27"/>
    <p:sldId id="576" r:id="rId28"/>
    <p:sldId id="577" r:id="rId29"/>
    <p:sldId id="587" r:id="rId30"/>
    <p:sldId id="581" r:id="rId31"/>
    <p:sldId id="421" r:id="rId32"/>
    <p:sldId id="582" r:id="rId33"/>
    <p:sldId id="352" r:id="rId34"/>
    <p:sldId id="393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9D361AC-3794-4A3F-BEB8-0B1DC73D1949}">
          <p14:sldIdLst>
            <p14:sldId id="394"/>
            <p14:sldId id="435"/>
            <p14:sldId id="551"/>
          </p14:sldIdLst>
        </p14:section>
        <p14:section name="Define Simple Classes" id="{E2F4EF86-D92C-4FFD-8A26-1BDEDAF9FE3F}">
          <p14:sldIdLst>
            <p14:sldId id="555"/>
            <p14:sldId id="553"/>
            <p14:sldId id="574"/>
            <p14:sldId id="557"/>
            <p14:sldId id="559"/>
            <p14:sldId id="562"/>
            <p14:sldId id="563"/>
            <p14:sldId id="583"/>
            <p14:sldId id="584"/>
            <p14:sldId id="567"/>
            <p14:sldId id="568"/>
            <p14:sldId id="585"/>
            <p14:sldId id="586"/>
            <p14:sldId id="588"/>
            <p14:sldId id="589"/>
            <p14:sldId id="590"/>
            <p14:sldId id="579"/>
            <p14:sldId id="546"/>
            <p14:sldId id="528"/>
            <p14:sldId id="529"/>
            <p14:sldId id="580"/>
          </p14:sldIdLst>
        </p14:section>
        <p14:section name="Namespaces" id="{C89ABA4E-9827-495E-A918-6833E5B0D570}">
          <p14:sldIdLst>
            <p14:sldId id="575"/>
            <p14:sldId id="576"/>
            <p14:sldId id="577"/>
            <p14:sldId id="587"/>
            <p14:sldId id="581"/>
            <p14:sldId id="421"/>
            <p14:sldId id="58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FBEEDC"/>
    <a:srgbClr val="663606"/>
    <a:srgbClr val="F9E6AB"/>
    <a:srgbClr val="EBFFD2"/>
    <a:srgbClr val="F0A22E"/>
    <a:srgbClr val="F9F0AB"/>
    <a:srgbClr val="F9E0CD"/>
    <a:srgbClr val="BFAC76"/>
    <a:srgbClr val="E1D3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533" autoAdjust="0"/>
  </p:normalViewPr>
  <p:slideViewPr>
    <p:cSldViewPr>
      <p:cViewPr>
        <p:scale>
          <a:sx n="90" d="100"/>
          <a:sy n="90" d="100"/>
        </p:scale>
        <p:origin x="-1110" y="-6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4BDD9B-DD11-41AF-849E-09E3DA165C99}" type="datetimeFigureOut">
              <a:rPr lang="en-US" smtClean="0"/>
              <a:t>2/5/2017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E90F09B0-6427-4444-8176-9922A80456A9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BF707A-3AAE-489F-80C7-76755F18ED8B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71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1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1480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BF707A-3AAE-489F-80C7-76755F18ED8B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71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1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1480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BF707A-3AAE-489F-80C7-76755F18ED8B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71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1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1480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834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898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BF707A-3AAE-489F-80C7-76755F18ED8B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71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1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1480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A98A71-A667-41D6-B75B-8587DF51869E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78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824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A98A71-A667-41D6-B75B-8587DF51869E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78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824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15FDD2-1818-43CE-A213-56FED2E3AEEA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71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1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58081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BF707A-3AAE-489F-80C7-76755F18ED8B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71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1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1480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A98A71-A667-41D6-B75B-8587DF51869E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78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824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A98A71-A667-41D6-B75B-8587DF51869E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78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824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2/5/2017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25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hp-basics/" TargetMode="External"/><Relationship Id="rId21" Type="http://schemas.openxmlformats.org/officeDocument/2006/relationships/image" Target="../media/image29.png"/><Relationship Id="rId7" Type="http://schemas.openxmlformats.org/officeDocument/2006/relationships/image" Target="../media/image22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2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3.png"/><Relationship Id="rId14" Type="http://schemas.openxmlformats.org/officeDocument/2006/relationships/hyperlink" Target="http://www.infragistics.com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hp-uroci.devbg.org/" TargetMode="External"/><Relationship Id="rId5" Type="http://schemas.openxmlformats.org/officeDocument/2006/relationships/hyperlink" Target="http://www.php.net/manual/en/cc.license.php" TargetMode="External"/><Relationship Id="rId4" Type="http://schemas.openxmlformats.org/officeDocument/2006/relationships/hyperlink" Target="http://www.php.net/manual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0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37012" y="762000"/>
            <a:ext cx="7382341" cy="1171552"/>
          </a:xfrm>
        </p:spPr>
        <p:txBody>
          <a:bodyPr>
            <a:normAutofit/>
          </a:bodyPr>
          <a:lstStyle/>
          <a:p>
            <a:r>
              <a:rPr lang="en-US" smtClean="0"/>
              <a:t>OOP </a:t>
            </a:r>
            <a:r>
              <a:rPr lang="en-US" dirty="0" smtClean="0"/>
              <a:t>-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9412" y="1965298"/>
            <a:ext cx="7229941" cy="1235101"/>
          </a:xfrm>
        </p:spPr>
        <p:txBody>
          <a:bodyPr>
            <a:normAutofit fontScale="92500"/>
          </a:bodyPr>
          <a:lstStyle/>
          <a:p>
            <a:r>
              <a:rPr lang="en-US" dirty="0"/>
              <a:t>Classes, </a:t>
            </a:r>
            <a:r>
              <a:rPr lang="en-US" dirty="0" smtClean="0"/>
              <a:t>Properties, </a:t>
            </a:r>
            <a:r>
              <a:rPr lang="en-US" dirty="0" smtClean="0"/>
              <a:t>Constructors, Objects, Namespaces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054" name="Picture 6" descr="C:\Users\bubbles\Desktop\Arrays, Strings and Objects\PHP images\PHP-Web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772" y="2682840"/>
            <a:ext cx="5997040" cy="3851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558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457"/>
            <a:ext cx="3187614" cy="444343"/>
          </a:xfrm>
        </p:spPr>
        <p:txBody>
          <a:bodyPr/>
          <a:lstStyle/>
          <a:p>
            <a:r>
              <a:rPr lang="en-US" dirty="0" smtClean="0"/>
              <a:t>Technical 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56318"/>
            <a:ext cx="95250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Constructor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9525000" cy="719034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and Using Class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Constructor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Documents\Courses\OOP\OOP Images\bob-the-builder-psd5128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970" y="1066800"/>
            <a:ext cx="2690242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659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31812" y="1981200"/>
            <a:ext cx="111252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Person </a:t>
            </a:r>
            <a:r>
              <a:rPr lang="bg-BG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$name</a:t>
            </a:r>
            <a:r>
              <a:rPr lang="en-US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$age</a:t>
            </a:r>
            <a:r>
              <a:rPr lang="en-US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ko-KR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function __construct() </a:t>
            </a:r>
            <a:r>
              <a:rPr lang="en-US" altLang="ko-K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$this-&gt;name </a:t>
            </a:r>
            <a:r>
              <a:rPr lang="en-US" altLang="ko-K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null;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$this-&gt;age </a:t>
            </a:r>
            <a:r>
              <a:rPr lang="en-US" altLang="ko-K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0;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3CD60"/>
                </a:solidFill>
              </a:rPr>
              <a:t>"$this"</a:t>
            </a:r>
            <a:r>
              <a:rPr lang="en-US" dirty="0"/>
              <a:t> points to the current instance of the class</a:t>
            </a:r>
            <a:endParaRPr lang="bg-BG" dirty="0"/>
          </a:p>
          <a:p>
            <a:endParaRPr lang="bg-BG" dirty="0"/>
          </a:p>
        </p:txBody>
      </p:sp>
      <p:sp>
        <p:nvSpPr>
          <p:cNvPr id="71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</a:t>
            </a:r>
            <a:r>
              <a:rPr lang="en-US" dirty="0" smtClean="0"/>
              <a:t>Constructor</a:t>
            </a:r>
            <a:endParaRPr lang="bg-BG" dirty="0"/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932612" y="3799462"/>
            <a:ext cx="4647008" cy="1379101"/>
          </a:xfrm>
          <a:prstGeom prst="wedgeRoundRectCallout">
            <a:avLst>
              <a:gd name="adj1" fmla="val -76746"/>
              <a:gd name="adj2" fmla="val 3027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As a rule 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constructor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should initialize all class 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properties</a:t>
            </a:r>
            <a:endParaRPr lang="bg-BG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714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constructor may optionally have parameters  </a:t>
            </a:r>
            <a:endParaRPr lang="bg-BG" dirty="0"/>
          </a:p>
        </p:txBody>
      </p:sp>
      <p:sp>
        <p:nvSpPr>
          <p:cNvPr id="71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</a:t>
            </a:r>
            <a:r>
              <a:rPr lang="en-US" dirty="0" smtClean="0"/>
              <a:t>Constructor (2)</a:t>
            </a:r>
            <a:endParaRPr lang="bg-BG" dirty="0"/>
          </a:p>
        </p:txBody>
      </p:sp>
      <p:sp>
        <p:nvSpPr>
          <p:cNvPr id="8" name="Rectangle 7"/>
          <p:cNvSpPr/>
          <p:nvPr/>
        </p:nvSpPr>
        <p:spPr>
          <a:xfrm>
            <a:off x="531812" y="1981200"/>
            <a:ext cx="11125199" cy="4572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Person </a:t>
            </a:r>
            <a:r>
              <a:rPr lang="bg-BG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$name</a:t>
            </a:r>
            <a:r>
              <a:rPr lang="en-US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$age</a:t>
            </a:r>
            <a:r>
              <a:rPr lang="en-US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__</a:t>
            </a:r>
            <a:r>
              <a:rPr lang="en-US" altLang="ko-KR" sz="32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construct(string</a:t>
            </a:r>
            <a:r>
              <a:rPr lang="en-US" altLang="ko-KR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$name</a:t>
            </a:r>
            <a:r>
              <a:rPr lang="en-US" altLang="ko-K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ko-KR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$age</a:t>
            </a:r>
            <a:r>
              <a:rPr lang="en-US" altLang="ko-K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$this-&gt;name </a:t>
            </a:r>
            <a:r>
              <a:rPr lang="en-US" altLang="ko-K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ko-KR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$name</a:t>
            </a:r>
            <a:r>
              <a:rPr lang="en-US" altLang="ko-K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$this-&gt;age </a:t>
            </a:r>
            <a:r>
              <a:rPr lang="en-US" altLang="ko-K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ko-KR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$age</a:t>
            </a:r>
            <a:r>
              <a:rPr lang="en-US" altLang="ko-K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6627812" y="2819400"/>
            <a:ext cx="4647008" cy="527804"/>
          </a:xfrm>
          <a:prstGeom prst="wedgeRoundRectCallout">
            <a:avLst>
              <a:gd name="adj1" fmla="val -56681"/>
              <a:gd name="adj2" fmla="val 18172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Constructor with parameters</a:t>
            </a:r>
            <a:endParaRPr lang="bg-BG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5268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680118"/>
            <a:ext cx="893847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Constructor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719034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501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56318"/>
            <a:ext cx="95250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Methods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9525000" cy="719034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and Using Class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Documents\Courses\OOP\OOP Images\bob-the-builder-psd5128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970" y="1066800"/>
            <a:ext cx="2690242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419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31812" y="2521327"/>
            <a:ext cx="11125200" cy="40318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Person </a:t>
            </a:r>
            <a:r>
              <a:rPr lang="bg-BG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$name</a:t>
            </a:r>
            <a:r>
              <a:rPr lang="en-US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$age</a:t>
            </a:r>
            <a:r>
              <a:rPr lang="en-US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ko-KR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function printNames(): void </a:t>
            </a:r>
            <a:r>
              <a:rPr lang="en-US" altLang="ko-K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$this-&gt;name </a:t>
            </a:r>
            <a:r>
              <a:rPr lang="en-US" altLang="ko-KR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</a:t>
            </a:r>
            <a:r>
              <a:rPr lang="en-US" altLang="ko-K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$this-&gt;</a:t>
            </a:r>
            <a:r>
              <a:rPr lang="en-US" altLang="ko-KR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age;</a:t>
            </a:r>
            <a:endParaRPr lang="en-US" altLang="ko-KR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altLang="ko-KR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Methods are classes own functions and define behavior of the class</a:t>
            </a:r>
            <a:endParaRPr lang="bg-BG" dirty="0"/>
          </a:p>
        </p:txBody>
      </p:sp>
      <p:sp>
        <p:nvSpPr>
          <p:cNvPr id="71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</a:t>
            </a:r>
            <a:r>
              <a:rPr lang="en-US" dirty="0" smtClean="0"/>
              <a:t>Methods</a:t>
            </a:r>
            <a:endParaRPr lang="bg-BG" dirty="0"/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781404" y="3085147"/>
            <a:ext cx="4647008" cy="953453"/>
          </a:xfrm>
          <a:prstGeom prst="wedgeRoundRectCallout">
            <a:avLst>
              <a:gd name="adj1" fmla="val -39213"/>
              <a:gd name="adj2" fmla="val 104970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"void" 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type is available since PHP 7.1 </a:t>
            </a:r>
            <a:r>
              <a:rPr lang="en-US" sz="28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endParaRPr lang="bg-BG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4162424" y="2094547"/>
            <a:ext cx="4647008" cy="953453"/>
          </a:xfrm>
          <a:prstGeom prst="wedgeRoundRectCallout">
            <a:avLst>
              <a:gd name="adj1" fmla="val -38666"/>
              <a:gd name="adj2" fmla="val 212618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Simple method with no arguments</a:t>
            </a:r>
            <a:endParaRPr lang="bg-BG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7307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1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</a:t>
            </a:r>
            <a:r>
              <a:rPr lang="en-US" dirty="0" smtClean="0"/>
              <a:t>Methods (2)</a:t>
            </a:r>
            <a:endParaRPr lang="bg-BG" dirty="0"/>
          </a:p>
        </p:txBody>
      </p:sp>
      <p:sp>
        <p:nvSpPr>
          <p:cNvPr id="8" name="Rectangle 7"/>
          <p:cNvSpPr/>
          <p:nvPr/>
        </p:nvSpPr>
        <p:spPr>
          <a:xfrm>
            <a:off x="531812" y="1600200"/>
            <a:ext cx="11125199" cy="4953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Person </a:t>
            </a:r>
            <a:r>
              <a:rPr lang="bg-BG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$name</a:t>
            </a:r>
            <a:r>
              <a:rPr lang="en-US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$age</a:t>
            </a:r>
            <a:r>
              <a:rPr lang="en-US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printNames(string $name): string </a:t>
            </a:r>
            <a:r>
              <a:rPr lang="en-US" altLang="ko-K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$this-&gt;</a:t>
            </a:r>
            <a:r>
              <a:rPr lang="en-US" altLang="ko-KR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= $name;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32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return $this-&gt;name;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altLang="ko-KR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6627812" y="2362200"/>
            <a:ext cx="4647008" cy="571788"/>
          </a:xfrm>
          <a:prstGeom prst="wedgeRoundRectCallout">
            <a:avLst>
              <a:gd name="adj1" fmla="val -57139"/>
              <a:gd name="adj2" fmla="val 171649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Method with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parameters</a:t>
            </a:r>
            <a:endParaRPr lang="bg-BG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1167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properties</a:t>
            </a:r>
          </a:p>
          <a:p>
            <a:pPr lvl="1"/>
            <a:r>
              <a:rPr lang="en-US" dirty="0" smtClean="0"/>
              <a:t>age</a:t>
            </a:r>
          </a:p>
          <a:p>
            <a:pPr lvl="1"/>
            <a:r>
              <a:rPr lang="en-US" dirty="0" smtClean="0"/>
              <a:t>weight</a:t>
            </a:r>
          </a:p>
          <a:p>
            <a:pPr lvl="1"/>
            <a:r>
              <a:rPr lang="en-US" dirty="0" err="1" smtClean="0"/>
              <a:t>flyingSpeed</a:t>
            </a:r>
            <a:endParaRPr lang="en-US" dirty="0" smtClean="0"/>
          </a:p>
          <a:p>
            <a:r>
              <a:rPr lang="en-US" dirty="0" smtClean="0"/>
              <a:t>Create methods to model bird's behavior</a:t>
            </a:r>
          </a:p>
          <a:p>
            <a:pPr lvl="1"/>
            <a:r>
              <a:rPr lang="en-US" dirty="0" smtClean="0"/>
              <a:t>breathe() </a:t>
            </a:r>
          </a:p>
          <a:p>
            <a:pPr lvl="1"/>
            <a:r>
              <a:rPr lang="en-US" dirty="0" smtClean="0"/>
              <a:t>walk() </a:t>
            </a:r>
          </a:p>
          <a:p>
            <a:pPr lvl="1"/>
            <a:r>
              <a:rPr lang="en-US" dirty="0" smtClean="0"/>
              <a:t>fly()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Define a Bird Class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4307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Define a Bird Class</a:t>
            </a:r>
            <a:endParaRPr lang="bg-BG" dirty="0"/>
          </a:p>
        </p:txBody>
      </p:sp>
      <p:sp>
        <p:nvSpPr>
          <p:cNvPr id="5" name="Rectangle 4"/>
          <p:cNvSpPr/>
          <p:nvPr/>
        </p:nvSpPr>
        <p:spPr>
          <a:xfrm>
            <a:off x="569210" y="1371600"/>
            <a:ext cx="11125199" cy="4953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Bird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ko-KR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private </a:t>
            </a:r>
            <a:r>
              <a:rPr lang="en-US" altLang="ko-K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$age;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ko-KR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private </a:t>
            </a:r>
            <a:r>
              <a:rPr lang="en-US" altLang="ko-K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$weight;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ko-KR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private </a:t>
            </a:r>
            <a:r>
              <a:rPr lang="en-US" altLang="ko-K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$flyingSpeed;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ko-KR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</a:t>
            </a:r>
            <a:r>
              <a:rPr lang="en-US" altLang="ko-K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__construct($age, $weight, </a:t>
            </a:r>
            <a:r>
              <a:rPr lang="en-US" altLang="ko-KR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</a:t>
            </a:r>
            <a:r>
              <a:rPr lang="en-US" altLang="ko-K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flyingSpeed)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ko-KR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$this-&gt;age = $age;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$this-&gt;weight = $weight;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$this-&gt;flyingSpeed = $flyingSpeed;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ko-KR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altLang="ko-KR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3838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Define a Bird Class</a:t>
            </a:r>
            <a:endParaRPr lang="bg-BG" dirty="0"/>
          </a:p>
        </p:txBody>
      </p:sp>
      <p:sp>
        <p:nvSpPr>
          <p:cNvPr id="5" name="Rectangle 4"/>
          <p:cNvSpPr/>
          <p:nvPr/>
        </p:nvSpPr>
        <p:spPr>
          <a:xfrm>
            <a:off x="569210" y="1752600"/>
            <a:ext cx="11125199" cy="4343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altLang="ko-K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walk()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echo "Walking" . "\n";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ko-KR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altLang="ko-KR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ko-KR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</a:t>
            </a:r>
            <a:r>
              <a:rPr lang="en-US" altLang="ko-K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breath()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echo "Breathing" . "\n";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ko-KR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altLang="ko-KR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ko-KR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</a:t>
            </a:r>
            <a:r>
              <a:rPr lang="en-US" altLang="ko-K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fly()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echo "Flying" . "\n";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ko-KR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88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95000"/>
              </a:lnSpc>
              <a:buFontTx/>
              <a:buAutoNum type="arabicPeriod"/>
            </a:pPr>
            <a:r>
              <a:rPr lang="en-US" sz="3200" dirty="0" smtClean="0"/>
              <a:t>Classes and Objects in OOP</a:t>
            </a:r>
          </a:p>
          <a:p>
            <a:pPr marL="446088" indent="-446088">
              <a:lnSpc>
                <a:spcPct val="95000"/>
              </a:lnSpc>
              <a:buFontTx/>
              <a:buAutoNum type="arabicPeriod"/>
            </a:pPr>
            <a:r>
              <a:rPr lang="en-US" sz="3200" dirty="0" smtClean="0"/>
              <a:t>OOP in PHP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Define Simple Classes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Creating </a:t>
            </a:r>
            <a:r>
              <a:rPr lang="en-US" sz="3000" dirty="0"/>
              <a:t>Classes and </a:t>
            </a:r>
            <a:r>
              <a:rPr lang="en-US" sz="3000" dirty="0" smtClean="0"/>
              <a:t>Objects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Using Namespaces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942" y="3301530"/>
            <a:ext cx="3099270" cy="30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Картина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097" y="1437103"/>
            <a:ext cx="2690960" cy="142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4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56318"/>
            <a:ext cx="95250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Anonymous Objects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9525000" cy="719034"/>
          </a:xfrm>
        </p:spPr>
        <p:txBody>
          <a:bodyPr/>
          <a:lstStyle/>
          <a:p>
            <a:r>
              <a:rPr lang="en-US" dirty="0"/>
              <a:t>More on Classes and Objects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Documents\Courses\OOP\OOP Images\bob-the-builder-psd5128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970" y="1066800"/>
            <a:ext cx="2690242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713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and Objects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219200"/>
            <a:ext cx="10668000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class Student {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public $name;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public $age;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public function __construct($name = null, $age = null) {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$this-&gt;name = $name;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$this-&gt;age = $age;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$peter = new Student("Peter", 21);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$peter-&gt;name;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$peter-&gt;age = 25;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print_r($peter); // Student Object ( [name] =&gt; Peter [age] =&gt; 25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$maria = new Student('Maria');</a:t>
            </a:r>
          </a:p>
          <a:p>
            <a:r>
              <a:rPr lang="pt-B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print_r($maria</a:t>
            </a:r>
            <a:r>
              <a:rPr lang="pt-B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// Student Object ( [name] =&gt; Peter [age] =&gt;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06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sz="3200" dirty="0" smtClean="0">
                <a:cs typeface="Consolas" panose="020B0609020204030204" pitchFamily="49" charset="0"/>
              </a:rPr>
              <a:t>The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stdClass</a:t>
            </a:r>
            <a:r>
              <a:rPr lang="en-US" sz="3200" dirty="0" smtClean="0">
                <a:cs typeface="Consolas" panose="020B0609020204030204" pitchFamily="49" charset="0"/>
              </a:rPr>
              <a:t> is an empty generic PHP class for initializing objects of anonymous type (e.g.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 = new stdClass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3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sz="3000" dirty="0" smtClean="0">
                <a:cs typeface="Consolas" panose="020B0609020204030204" pitchFamily="49" charset="0"/>
              </a:rPr>
              <a:t>It is NOT the base class for objects in PHP</a:t>
            </a:r>
          </a:p>
          <a:p>
            <a:pPr lvl="1"/>
            <a:r>
              <a:rPr lang="en-US" sz="3000" dirty="0" smtClean="0">
                <a:cs typeface="Consolas" panose="020B0609020204030204" pitchFamily="49" charset="0"/>
              </a:rPr>
              <a:t>Objects can contain their own properties</a:t>
            </a:r>
          </a:p>
          <a:p>
            <a:pPr lvl="2"/>
            <a:r>
              <a:rPr lang="en-US" sz="2800" dirty="0">
                <a:latin typeface="+mj-lt"/>
                <a:cs typeface="Consolas" panose="020B0609020204030204" pitchFamily="49" charset="0"/>
              </a:rPr>
              <a:t>e</a:t>
            </a:r>
            <a:r>
              <a:rPr lang="en-US" sz="2800" dirty="0" smtClean="0">
                <a:latin typeface="+mj-lt"/>
                <a:cs typeface="Consolas" panose="020B0609020204030204" pitchFamily="49" charset="0"/>
              </a:rPr>
              <a:t>.g.</a:t>
            </a:r>
            <a:r>
              <a:rPr lang="en-US" sz="2800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$obj-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&gt;prop = value;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 smtClean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 smtClean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 smtClean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 smtClean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 smtClean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pPr lvl="1"/>
            <a:endParaRPr lang="en-US" sz="3000" dirty="0" smtClean="0">
              <a:cs typeface="Consolas" panose="020B0609020204030204" pitchFamily="49" charset="0"/>
            </a:endParaRPr>
          </a:p>
          <a:p>
            <a:endParaRPr lang="bg-BG" sz="3200" dirty="0">
              <a:solidFill>
                <a:srgbClr val="F3CD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Objects</a:t>
            </a:r>
            <a:endParaRPr lang="en-US" noProof="1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89012" y="4415208"/>
            <a:ext cx="10210800" cy="17569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$anonCat = new stdClass;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$anonCat-&gt;weight = 14;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'My cat weighs ' . $anonCat-&gt;weight . ' kg.';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My cat weighs 14 kg.</a:t>
            </a:r>
          </a:p>
        </p:txBody>
      </p:sp>
      <p:pic>
        <p:nvPicPr>
          <p:cNvPr id="2060" name="Picture 12" descr="C:\Users\bubbles\Desktop\Arrays, Strings and Objects\PHP images\pizz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125" y="3433797"/>
            <a:ext cx="2286687" cy="196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1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Objects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371600"/>
            <a:ext cx="10668000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$person = new stdClass;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$person-&gt;name = 'Chinese';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$person-&gt;age = 43;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$person-&gt;weapons = ['AK-47', 'M-16', '9mm-Glock', 'Knife'];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json_encode($person);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{"name":"Chinese","age":43,"weapons":["AK-47","M-16","9mm-Glock","Knife"]}</a:t>
            </a:r>
          </a:p>
          <a:p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$obj = (object)['name' =&gt; 'Peter', 'age' =&gt; 25];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$obj-&gt;twitter = '@peter';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json_encode($obj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{"name":"Peter","age":25,"twitter":"@peter"}</a:t>
            </a:r>
            <a:endParaRPr lang="en-US" sz="25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54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56318"/>
            <a:ext cx="95250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Classes and Objects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9525000" cy="719034"/>
          </a:xfrm>
        </p:spPr>
        <p:txBody>
          <a:bodyPr/>
          <a:lstStyle/>
          <a:p>
            <a:r>
              <a:rPr lang="en-US" noProof="1" smtClean="0">
                <a:cs typeface="Consolas" panose="020B0609020204030204" pitchFamily="49" charset="0"/>
              </a:rPr>
              <a:t>Live Exercises </a:t>
            </a:r>
            <a:r>
              <a:rPr lang="en-US" noProof="1">
                <a:cs typeface="Consolas" panose="020B0609020204030204" pitchFamily="49" charset="0"/>
              </a:rPr>
              <a:t>in class</a:t>
            </a:r>
          </a:p>
        </p:txBody>
      </p:sp>
      <p:pic>
        <p:nvPicPr>
          <p:cNvPr id="5" name="Picture 8" descr="C:\Users\bubbles\Desktop\Arrays, Strings and Objects\PHP images\php (3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2" y="1447800"/>
            <a:ext cx="3276600" cy="299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bubbles\Desktop\Arrays, Strings and Objects\PHP images\bricks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2438400"/>
            <a:ext cx="21526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874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Namespaces </a:t>
            </a:r>
            <a:r>
              <a:rPr lang="en-US" sz="3200" dirty="0" smtClean="0"/>
              <a:t>are used to group code (classes, interfaces, functions, etc.) around a particular functionality</a:t>
            </a:r>
          </a:p>
          <a:p>
            <a:pPr lvl="1"/>
            <a:r>
              <a:rPr lang="en-US" sz="3000" dirty="0" smtClean="0"/>
              <a:t>Better structure for your code, especially in big projects</a:t>
            </a:r>
          </a:p>
          <a:p>
            <a:pPr lvl="1"/>
            <a:r>
              <a:rPr lang="en-US" sz="3000" dirty="0"/>
              <a:t>Classes, </a:t>
            </a:r>
            <a:r>
              <a:rPr lang="en-US" sz="3000" dirty="0" smtClean="0"/>
              <a:t>functions, etc. in </a:t>
            </a:r>
            <a:r>
              <a:rPr lang="en-US" sz="3000" dirty="0"/>
              <a:t>a namespace are automatically prefixed with the name of the </a:t>
            </a:r>
            <a:r>
              <a:rPr lang="en-US" sz="3000" dirty="0" smtClean="0"/>
              <a:t>namespace (e.g. 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</a:rPr>
              <a:t>MVC\Models\Lib1\Class1</a:t>
            </a:r>
            <a:r>
              <a:rPr lang="en-US" sz="3000" dirty="0" smtClean="0"/>
              <a:t>)</a:t>
            </a:r>
          </a:p>
          <a:p>
            <a:r>
              <a:rPr lang="en-US" sz="3200" dirty="0" smtClean="0"/>
              <a:t>Using a namespace in PHP: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4800600"/>
            <a:ext cx="10515600" cy="14876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use CalculationsManager;</a:t>
            </a:r>
          </a:p>
          <a:p>
            <a:pPr>
              <a:lnSpc>
                <a:spcPct val="110000"/>
              </a:lnSpc>
            </a:pP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$interest = CalculationsManager\getCurrentInterest();</a:t>
            </a:r>
          </a:p>
          <a:p>
            <a:pPr>
              <a:lnSpc>
                <a:spcPct val="110000"/>
              </a:lnSpc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$mysqli = new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\mysqli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("localhost",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"root", "",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"world");</a:t>
            </a:r>
            <a:endParaRPr lang="en-US" sz="25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88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Namespaces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219200"/>
            <a:ext cx="10668000" cy="54195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&lt;?php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namespace SoftUni {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function getTopStudent() {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return "Pesho";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namespace NASA {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use SoftUni;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$topSoftUniStudent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SoftUni\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getTopStudent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echo $topSoftUniStudent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 // Pesho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?&gt;</a:t>
            </a:r>
            <a:endParaRPr lang="en-US" sz="26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3808412" y="3110552"/>
            <a:ext cx="3276600" cy="1012172"/>
          </a:xfrm>
          <a:prstGeom prst="wedgeRoundRectCallout">
            <a:avLst>
              <a:gd name="adj1" fmla="val -53666"/>
              <a:gd name="adj2" fmla="val 10525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Declares the use of given namespace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7656512" y="3075295"/>
            <a:ext cx="3162300" cy="1437820"/>
          </a:xfrm>
          <a:prstGeom prst="wedgeRoundRectCallout">
            <a:avLst>
              <a:gd name="adj1" fmla="val -65747"/>
              <a:gd name="adj2" fmla="val 7958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Uses a function from the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SoftUni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namespace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65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the class in separate file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Namespaces – Example (2)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950019"/>
            <a:ext cx="10668000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namespace SoftUni;</a:t>
            </a:r>
          </a:p>
          <a:p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class Student {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public $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fname = "Gosho";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public $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lname = "Pesho";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public function printNames() {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	echo $this-&gt;fname . $this-&gt;lname . "\n";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370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Include the previous file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Namespaces – Example (2)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905000"/>
            <a:ext cx="10668000" cy="4650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namespace SoftUni2;</a:t>
            </a:r>
          </a:p>
          <a:p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require_once 'softuni.php';</a:t>
            </a:r>
          </a:p>
          <a:p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use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SoftUni\Student;</a:t>
            </a:r>
          </a:p>
          <a:p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function createStudent() {</a:t>
            </a:r>
          </a:p>
          <a:p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$student = new Student('Gosho', 'Petrov');</a:t>
            </a:r>
          </a:p>
          <a:p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return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$student;</a:t>
            </a:r>
          </a:p>
          <a:p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print_r(createStudent());</a:t>
            </a:r>
          </a:p>
        </p:txBody>
      </p:sp>
    </p:spTree>
    <p:extLst>
      <p:ext uri="{BB962C8B-B14F-4D97-AF65-F5344CB8AC3E}">
        <p14:creationId xmlns:p14="http://schemas.microsoft.com/office/powerpoint/2010/main" val="289281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56318"/>
            <a:ext cx="95250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Namespaces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9525000" cy="719034"/>
          </a:xfrm>
        </p:spPr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Exercises in class</a:t>
            </a:r>
          </a:p>
        </p:txBody>
      </p:sp>
      <p:pic>
        <p:nvPicPr>
          <p:cNvPr id="5" name="Picture 8" descr="C:\Users\bubbles\Desktop\Arrays, Strings and Objects\PHP images\php (3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2" y="1447800"/>
            <a:ext cx="3276600" cy="299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bubbles\Desktop\Arrays, Strings and Objects\PHP images\bricks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2438400"/>
            <a:ext cx="21526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63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 smtClean="0"/>
          </a:p>
          <a:p>
            <a:pPr marL="0" indent="0" algn="ctr">
              <a:buNone/>
            </a:pPr>
            <a:r>
              <a:rPr lang="en-US" sz="7200" b="1" dirty="0" smtClean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#PHPFUND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04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110000"/>
              </a:lnSpc>
            </a:pPr>
            <a:r>
              <a:rPr lang="en-US" sz="3200" dirty="0"/>
              <a:t>Classes define specific structure for objects</a:t>
            </a:r>
          </a:p>
          <a:p>
            <a:pPr marL="706438" lvl="1" indent="-358775">
              <a:lnSpc>
                <a:spcPct val="110000"/>
              </a:lnSpc>
            </a:pPr>
            <a:r>
              <a:rPr lang="en-US" sz="3000" dirty="0"/>
              <a:t>Objects are particular instances of a class</a:t>
            </a:r>
          </a:p>
          <a:p>
            <a:pPr marL="358775" indent="-358775">
              <a:lnSpc>
                <a:spcPct val="110000"/>
              </a:lnSpc>
            </a:pPr>
            <a:r>
              <a:rPr lang="en-US" sz="3200" dirty="0"/>
              <a:t>Classes define </a:t>
            </a:r>
            <a:r>
              <a:rPr lang="en-US" sz="3200" dirty="0" smtClean="0"/>
              <a:t>properties, constructor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and other members</a:t>
            </a:r>
          </a:p>
          <a:p>
            <a:pPr marL="358775" indent="-358775">
              <a:lnSpc>
                <a:spcPct val="110000"/>
              </a:lnSpc>
            </a:pPr>
            <a:r>
              <a:rPr lang="en-US" sz="3200" dirty="0" smtClean="0"/>
              <a:t>Constructor is invoked </a:t>
            </a:r>
            <a:r>
              <a:rPr lang="en-US" sz="3200" dirty="0"/>
              <a:t>when creating new class instances and initialize the object's internal </a:t>
            </a:r>
            <a:r>
              <a:rPr lang="en-US" sz="3200" dirty="0" smtClean="0"/>
              <a:t>state</a:t>
            </a: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en-US" sz="3000" dirty="0" smtClean="0"/>
              <a:t>PHP supports classes, objects and anonymous objects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PHP supports namespaces to split program logic </a:t>
            </a:r>
            <a:r>
              <a:rPr lang="en-US" sz="3000" dirty="0" smtClean="0"/>
              <a:t>into </a:t>
            </a:r>
            <a:br>
              <a:rPr lang="en-US" sz="3000" dirty="0" smtClean="0"/>
            </a:br>
            <a:r>
              <a:rPr lang="en-US" sz="3000" dirty="0" smtClean="0"/>
              <a:t>modules</a:t>
            </a: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6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295400"/>
            <a:ext cx="3072858" cy="227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OOP Basics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https://softuni.bg/courses/php-basics/ 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53390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PHP Manual</a:t>
            </a:r>
            <a:r>
              <a:rPr lang="en-US" sz="2000" dirty="0" smtClean="0"/>
              <a:t>" </a:t>
            </a:r>
            <a:r>
              <a:rPr lang="en-US" sz="2000" dirty="0"/>
              <a:t>by The PHP </a:t>
            </a:r>
            <a:r>
              <a:rPr lang="en-US" sz="2000" dirty="0" smtClean="0"/>
              <a:t>Group under </a:t>
            </a:r>
            <a:r>
              <a:rPr lang="en-US" sz="2000" dirty="0" smtClean="0">
                <a:hlinkClick r:id="rId5"/>
              </a:rPr>
              <a:t>CC-BY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PHP and MySQL Web Development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6544" y="1554000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185552"/>
            <a:ext cx="8938472" cy="820600"/>
          </a:xfrm>
        </p:spPr>
        <p:txBody>
          <a:bodyPr/>
          <a:lstStyle/>
          <a:p>
            <a:r>
              <a:rPr lang="en-US" dirty="0"/>
              <a:t>Defining Simple Classes</a:t>
            </a:r>
          </a:p>
        </p:txBody>
      </p:sp>
      <p:pic>
        <p:nvPicPr>
          <p:cNvPr id="5" name="Picture 2" descr="C:\Documents\Courses\OOP\OOP Images\tree_nuts.png.330x330_q85_crop_upsca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672152"/>
            <a:ext cx="5105400" cy="51054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83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Classes model </a:t>
            </a:r>
            <a:r>
              <a:rPr lang="en-US" sz="3600" dirty="0"/>
              <a:t>real-world objects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Versus Instance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95893" y="1981200"/>
            <a:ext cx="7197039" cy="4572399"/>
          </a:xfrm>
          <a:prstGeom prst="rect">
            <a:avLst/>
          </a:prstGeom>
          <a:effectLst>
            <a:innerShdw blurRad="876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09208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PHP supports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Object-Oriented</a:t>
            </a:r>
            <a:r>
              <a:rPr lang="en-US" sz="3200" dirty="0" smtClean="0"/>
              <a:t> Programming (OOP)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Supports custom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interfaces</a:t>
            </a:r>
            <a:r>
              <a:rPr lang="en-US" sz="3000" dirty="0"/>
              <a:t> 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namespaces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traits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Like other OOP languages (C#, Java, C++)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and Objects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2997203"/>
            <a:ext cx="10591800" cy="34035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class Rock {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public $height = 12;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function fall() {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$this-&gt;height--;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$myRock = new Rock();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$myRock-&gt;fall();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$myRock-&gt;height; // 11</a:t>
            </a:r>
          </a:p>
        </p:txBody>
      </p:sp>
    </p:spTree>
    <p:extLst>
      <p:ext uri="{BB962C8B-B14F-4D97-AF65-F5344CB8AC3E}">
        <p14:creationId xmlns:p14="http://schemas.microsoft.com/office/powerpoint/2010/main" val="209944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dirty="0"/>
              <a:t>Defining and Using Data </a:t>
            </a:r>
            <a:r>
              <a:rPr lang="en-US" dirty="0" smtClean="0"/>
              <a:t>Properties</a:t>
            </a:r>
            <a:endParaRPr lang="en-US" dirty="0"/>
          </a:p>
        </p:txBody>
      </p:sp>
      <p:pic>
        <p:nvPicPr>
          <p:cNvPr id="7" name="Picture 4" descr="http://imgs.mi9.com/uploads/3d/34/the-green-field_1024x768_52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08212" y="1219200"/>
            <a:ext cx="7620000" cy="345281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45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dirty="0" smtClean="0"/>
              <a:t>Properties hold </a:t>
            </a:r>
            <a:r>
              <a:rPr lang="en-US" dirty="0"/>
              <a:t>the internal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state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dirty="0" smtClean="0"/>
              <a:t>They have visibility which should be defined at declaration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60412" y="3057942"/>
            <a:ext cx="108966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Dog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$name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$breed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$age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$children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5332412" y="3085147"/>
            <a:ext cx="2286000" cy="953453"/>
          </a:xfrm>
          <a:prstGeom prst="wedgeRoundRectCallout">
            <a:avLst>
              <a:gd name="adj1" fmla="val -87286"/>
              <a:gd name="adj2" fmla="val 6507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Property declarations</a:t>
            </a:r>
            <a:endParaRPr lang="bg-BG" sz="28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2862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1446212" y="4876800"/>
            <a:ext cx="8938472" cy="820600"/>
          </a:xfrm>
          <a:prstGeom prst="rect">
            <a:avLst/>
          </a:prstGeom>
        </p:spPr>
        <p:txBody>
          <a:bodyPr vert="horz" lIns="36000" tIns="36000" rIns="36000" bIns="36000" rtlCol="0" anchor="b" anchorCtr="0">
            <a:sp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3BE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Properties</a:t>
            </a:r>
            <a:r>
              <a:rPr kumimoji="0" lang="bg-BG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3BE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3BE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and</a:t>
            </a:r>
            <a:r>
              <a:rPr kumimoji="0" lang="en-US" sz="5400" b="1" i="0" u="none" strike="noStrike" kern="1200" cap="none" spc="0" normalizeH="0" noProof="0" dirty="0" smtClean="0">
                <a:ln>
                  <a:noFill/>
                </a:ln>
                <a:solidFill>
                  <a:srgbClr val="F3BE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Classes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3BE6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noProof="1" smtClean="0">
                <a:latin typeface="+mj-lt"/>
                <a:cs typeface="Consolas" panose="020B0609020204030204" pitchFamily="49" charset="0"/>
              </a:rPr>
              <a:t>Live Demo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18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1453</Words>
  <Application>Microsoft Office PowerPoint</Application>
  <PresentationFormat>Custom</PresentationFormat>
  <Paragraphs>325</Paragraphs>
  <Slides>33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SoftUni 16x9</vt:lpstr>
      <vt:lpstr>OOP - Basics</vt:lpstr>
      <vt:lpstr>Table of Contents</vt:lpstr>
      <vt:lpstr>Questions</vt:lpstr>
      <vt:lpstr>Defining Simple Classes</vt:lpstr>
      <vt:lpstr>Class Versus Instance</vt:lpstr>
      <vt:lpstr>Classes and Objects</vt:lpstr>
      <vt:lpstr>Properties</vt:lpstr>
      <vt:lpstr>Properties</vt:lpstr>
      <vt:lpstr>PowerPoint Presentation</vt:lpstr>
      <vt:lpstr>Constructor</vt:lpstr>
      <vt:lpstr>Defining Constructor</vt:lpstr>
      <vt:lpstr>Defining Constructor (2)</vt:lpstr>
      <vt:lpstr>Constructor</vt:lpstr>
      <vt:lpstr>Methods</vt:lpstr>
      <vt:lpstr>Defining Methods</vt:lpstr>
      <vt:lpstr>Defining Methods (2)</vt:lpstr>
      <vt:lpstr>Problem: Define a Bird Class</vt:lpstr>
      <vt:lpstr>Solution: Define a Bird Class</vt:lpstr>
      <vt:lpstr>Solution: Define a Bird Class</vt:lpstr>
      <vt:lpstr>Anonymous Objects</vt:lpstr>
      <vt:lpstr>Classes and Objects – Example</vt:lpstr>
      <vt:lpstr>Anonymous Objects</vt:lpstr>
      <vt:lpstr>Anonymous Objects – Example</vt:lpstr>
      <vt:lpstr>Classes and Objects</vt:lpstr>
      <vt:lpstr>Namespaces</vt:lpstr>
      <vt:lpstr>Namespaces – Example</vt:lpstr>
      <vt:lpstr>Namespaces – Example (2)</vt:lpstr>
      <vt:lpstr>Namespaces – Example (2)</vt:lpstr>
      <vt:lpstr>Namespaces</vt:lpstr>
      <vt:lpstr>Summary</vt:lpstr>
      <vt:lpstr>OOP Basics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Fundamentals, PHP Arrays, Strings, Objects</dc:title>
  <dc:subject>PHP Fundamentals Course</dc:subject>
  <dc:creator/>
  <cp:keywords>PHP, Web,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2017-02-05T17:19:09Z</dcterms:modified>
  <cp:category>programming, PHP,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